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Default Extension="wdp" ContentType="image/vnd.ms-photo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019" r:id="rId1"/>
  </p:sldMasterIdLst>
  <p:notesMasterIdLst>
    <p:notesMasterId r:id="rId21"/>
  </p:notesMasterIdLst>
  <p:sldIdLst>
    <p:sldId id="256" r:id="rId2"/>
    <p:sldId id="599" r:id="rId3"/>
    <p:sldId id="600" r:id="rId4"/>
    <p:sldId id="602" r:id="rId5"/>
    <p:sldId id="603" r:id="rId6"/>
    <p:sldId id="604" r:id="rId7"/>
    <p:sldId id="605" r:id="rId8"/>
    <p:sldId id="606" r:id="rId9"/>
    <p:sldId id="607" r:id="rId10"/>
    <p:sldId id="608" r:id="rId11"/>
    <p:sldId id="609" r:id="rId12"/>
    <p:sldId id="610" r:id="rId13"/>
    <p:sldId id="611" r:id="rId14"/>
    <p:sldId id="613" r:id="rId15"/>
    <p:sldId id="614" r:id="rId16"/>
    <p:sldId id="617" r:id="rId17"/>
    <p:sldId id="615" r:id="rId18"/>
    <p:sldId id="618" r:id="rId19"/>
    <p:sldId id="581" r:id="rId20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19" autoAdjust="0"/>
    <p:restoredTop sz="94872" autoAdjust="0"/>
  </p:normalViewPr>
  <p:slideViewPr>
    <p:cSldViewPr>
      <p:cViewPr>
        <p:scale>
          <a:sx n="70" d="100"/>
          <a:sy n="70" d="100"/>
        </p:scale>
        <p:origin x="-1572" y="-45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399926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5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 smtClean="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445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smtClean="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4406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10445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</a:p>
        </p:txBody>
      </p:sp>
      <p:sp>
        <p:nvSpPr>
          <p:cNvPr id="10445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 smtClean="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445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smtClean="0"/>
            </a:lvl1pPr>
          </a:lstStyle>
          <a:p>
            <a:pPr>
              <a:defRPr/>
            </a:pPr>
            <a:fld id="{FEF41A14-6DAB-4A25-B883-B0744F95C99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36488743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905000"/>
            <a:ext cx="7543800" cy="2593975"/>
          </a:xfrm>
        </p:spPr>
        <p:txBody>
          <a:bodyPr anchor="b"/>
          <a:lstStyle>
            <a:lvl1pPr>
              <a:defRPr sz="6600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4572000"/>
            <a:ext cx="6461760" cy="10668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9330535-BF10-4BDB-9C62-847B86312D92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CC4033C-D08F-4C67-8CCD-2E87FD9641D9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5486400"/>
            <a:ext cx="7659687" cy="1168400"/>
          </a:xfrm>
        </p:spPr>
        <p:txBody>
          <a:bodyPr anchor="t"/>
          <a:lstStyle>
            <a:lvl1pPr algn="l">
              <a:defRPr sz="3600" b="0" cap="all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3852863"/>
            <a:ext cx="6135687" cy="1633538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27BF561-3DE7-4CDF-B501-C818664E0986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536192"/>
            <a:ext cx="36576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419600" y="1536192"/>
            <a:ext cx="36576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186CA7F-4235-481C-B465-B1E0EC9EC219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36576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3657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19600" y="1535113"/>
            <a:ext cx="36576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419600" y="2174875"/>
            <a:ext cx="3657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33D8D00-D72D-4E3B-AA3D-5262FFC18465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B53C7F0-9175-4CD2-AEDB-C61051A81FD9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84A0E04-D0E7-4C11-A332-FE3D497267D3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1" y="5495544"/>
            <a:ext cx="7772400" cy="594360"/>
          </a:xfrm>
        </p:spPr>
        <p:txBody>
          <a:bodyPr anchor="b"/>
          <a:lstStyle>
            <a:lvl1pPr algn="ctr">
              <a:defRPr sz="22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4799" y="6096000"/>
            <a:ext cx="7772401" cy="6096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8F256CF-B2F9-48B1-A4F3-930DC8E4D491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04800" y="381000"/>
            <a:ext cx="7772400" cy="494284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5495278"/>
            <a:ext cx="7772400" cy="594626"/>
          </a:xfrm>
        </p:spPr>
        <p:txBody>
          <a:bodyPr anchor="b"/>
          <a:lstStyle>
            <a:lvl1pPr algn="ctr">
              <a:defRPr sz="2200" b="1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84582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1752" y="6096000"/>
            <a:ext cx="7772400" cy="612648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D788E5B9-BC70-4565-8BB5-71F7BAA0FE9D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73315BC-1A18-4C76-A88B-A6D552C8A6A3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1752600" cy="5851525"/>
          </a:xfrm>
        </p:spPr>
        <p:txBody>
          <a:bodyPr vert="eaVert" anchor="b" anchorCtr="0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8A394E9-E30E-497B-9075-A055829554FA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620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620000" cy="4800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8458200" y="0"/>
            <a:ext cx="6858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8458200" y="5486400"/>
            <a:ext cx="685800" cy="6858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31788" y="5648960"/>
            <a:ext cx="548640" cy="396240"/>
          </a:xfrm>
          <a:prstGeom prst="bracketPair">
            <a:avLst>
              <a:gd name="adj" fmla="val 17949"/>
            </a:avLst>
          </a:prstGeom>
          <a:ln w="19050">
            <a:solidFill>
              <a:srgbClr val="FFFFFF"/>
            </a:solidFill>
          </a:ln>
        </p:spPr>
        <p:txBody>
          <a:bodyPr vert="horz" lIns="0" tIns="0" rIns="0" bIns="0" rtlCol="0" anchor="ctr"/>
          <a:lstStyle>
            <a:lvl1pPr algn="ctr">
              <a:defRPr sz="180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DCCAA0A2-AE24-41D9-83DC-ED164C579F59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16200000">
            <a:off x="7586910" y="4048760"/>
            <a:ext cx="2367281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2"/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6200000">
            <a:off x="7551351" y="1645920"/>
            <a:ext cx="2438399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2"/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20" r:id="rId1"/>
    <p:sldLayoutId id="2147484021" r:id="rId2"/>
    <p:sldLayoutId id="2147484022" r:id="rId3"/>
    <p:sldLayoutId id="2147484023" r:id="rId4"/>
    <p:sldLayoutId id="2147484024" r:id="rId5"/>
    <p:sldLayoutId id="2147484025" r:id="rId6"/>
    <p:sldLayoutId id="2147484026" r:id="rId7"/>
    <p:sldLayoutId id="2147484027" r:id="rId8"/>
    <p:sldLayoutId id="2147484028" r:id="rId9"/>
    <p:sldLayoutId id="2147484029" r:id="rId10"/>
    <p:sldLayoutId id="2147484030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600" kern="1200" cap="none" spc="-100" baseline="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3429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2860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005840" indent="-22860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defTabSz="914400" rtl="0" eaLnBrk="1" latinLnBrk="0" hangingPunct="1">
        <a:spcBef>
          <a:spcPct val="20000"/>
        </a:spcBef>
        <a:buClr>
          <a:schemeClr val="accent5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18288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3" name="Rectangle 5"/>
          <p:cNvSpPr>
            <a:spLocks noGrp="1" noChangeArrowheads="1"/>
          </p:cNvSpPr>
          <p:nvPr>
            <p:ph type="subTitle" idx="1"/>
          </p:nvPr>
        </p:nvSpPr>
        <p:spPr>
          <a:xfrm>
            <a:off x="467544" y="1268760"/>
            <a:ext cx="7560840" cy="2448272"/>
          </a:xfrm>
        </p:spPr>
        <p:txBody>
          <a:bodyPr>
            <a:noAutofit/>
          </a:bodyPr>
          <a:lstStyle/>
          <a:p>
            <a:pPr algn="ctr" fontAlgn="auto">
              <a:spcAft>
                <a:spcPts val="0"/>
              </a:spcAft>
              <a:buFont typeface="Wingdings 2"/>
              <a:buNone/>
              <a:defRPr/>
            </a:pPr>
            <a:r>
              <a:rPr lang="en-US" sz="48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Module</a:t>
            </a:r>
            <a:r>
              <a:rPr lang="ru-RU" sz="48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1</a:t>
            </a:r>
          </a:p>
          <a:p>
            <a:pPr algn="ctr">
              <a:defRPr/>
            </a:pPr>
            <a:r>
              <a:rPr lang="en-US" sz="48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Project management</a:t>
            </a:r>
          </a:p>
          <a:p>
            <a:pPr algn="ctr" fontAlgn="auto">
              <a:spcAft>
                <a:spcPts val="0"/>
              </a:spcAft>
              <a:buFont typeface="Wingdings 2"/>
              <a:buNone/>
              <a:defRPr/>
            </a:pPr>
            <a:endParaRPr lang="ru-RU" sz="4800" b="1" dirty="0" smtClean="0">
              <a:solidFill>
                <a:schemeClr val="tx1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 fontAlgn="auto">
              <a:spcAft>
                <a:spcPts val="0"/>
              </a:spcAft>
              <a:buFont typeface="Wingdings 2"/>
              <a:buNone/>
              <a:defRPr/>
            </a:pPr>
            <a:endParaRPr lang="ru-RU" sz="4800" b="1" dirty="0" smtClean="0">
              <a:solidFill>
                <a:schemeClr val="tx1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 fontAlgn="auto">
              <a:spcAft>
                <a:spcPts val="0"/>
              </a:spcAft>
              <a:buFont typeface="Wingdings 2"/>
              <a:buNone/>
              <a:defRPr/>
            </a:pPr>
            <a:r>
              <a:rPr lang="en-US" sz="48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Part</a:t>
            </a:r>
            <a:r>
              <a:rPr lang="ru-RU" sz="48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1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is a project?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600200"/>
            <a:ext cx="7620000" cy="1943100"/>
          </a:xfrm>
        </p:spPr>
        <p:txBody>
          <a:bodyPr>
            <a:normAutofit/>
          </a:bodyPr>
          <a:lstStyle/>
          <a:p>
            <a:pPr marL="114300" indent="0" algn="just">
              <a:buNone/>
            </a:pPr>
            <a:r>
              <a:rPr lang="en-US" sz="2400" dirty="0" smtClean="0"/>
              <a:t>A</a:t>
            </a:r>
            <a:r>
              <a:rPr lang="en-US" sz="2400" b="1" dirty="0" smtClean="0"/>
              <a:t> </a:t>
            </a:r>
            <a:r>
              <a:rPr lang="en-US" sz="2400" b="1" u="sng" dirty="0" smtClean="0"/>
              <a:t>project</a:t>
            </a:r>
            <a:r>
              <a:rPr lang="en-US" sz="2400" b="1" dirty="0" smtClean="0"/>
              <a:t> </a:t>
            </a:r>
            <a:r>
              <a:rPr lang="en-US" sz="2400" dirty="0" smtClean="0"/>
              <a:t>is a temporary enterprise designed to create unique products, services, or results.</a:t>
            </a:r>
            <a:endParaRPr lang="ru-RU" sz="2400" dirty="0"/>
          </a:p>
        </p:txBody>
      </p:sp>
      <p:pic>
        <p:nvPicPr>
          <p:cNvPr id="14338" name="Picture 2" descr="http://agrednews.ru/wp-content/uploads/2016/06/666879032971338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039019" y="3068960"/>
            <a:ext cx="4629325" cy="32380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9338977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Project management?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114300" indent="0">
              <a:buNone/>
            </a:pPr>
            <a:r>
              <a:rPr lang="en-US" sz="2400" b="1" u="sng" dirty="0" smtClean="0"/>
              <a:t>Project management </a:t>
            </a:r>
            <a:r>
              <a:rPr lang="en-US" sz="2400" b="1" dirty="0" smtClean="0"/>
              <a:t>- </a:t>
            </a:r>
            <a:r>
              <a:rPr lang="en-US" sz="2400" dirty="0" smtClean="0"/>
              <a:t>the application of knowledge, skills, tools and methods to the work of the project to meet the requirements for the project.</a:t>
            </a:r>
            <a:endParaRPr lang="ru-RU" sz="2400" dirty="0"/>
          </a:p>
        </p:txBody>
      </p:sp>
      <p:pic>
        <p:nvPicPr>
          <p:cNvPr id="4100" name="Picture 4" descr="http://prokcssmedia.blob.core.windows.net/sys-master-images/h2d/hb5/9034597040158/shutterstock-105507212-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618707" y="3284984"/>
            <a:ext cx="3296852" cy="30495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0203624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980728"/>
            <a:ext cx="7620000" cy="1944216"/>
          </a:xfrm>
        </p:spPr>
        <p:txBody>
          <a:bodyPr>
            <a:normAutofit/>
          </a:bodyPr>
          <a:lstStyle/>
          <a:p>
            <a:pPr marL="114300" indent="0" algn="just">
              <a:buNone/>
            </a:pPr>
            <a:r>
              <a:rPr lang="en-US" sz="2400" dirty="0" smtClean="0"/>
              <a:t>A</a:t>
            </a:r>
            <a:r>
              <a:rPr lang="en-US" sz="2400" b="1" dirty="0" smtClean="0"/>
              <a:t> </a:t>
            </a:r>
            <a:r>
              <a:rPr lang="en-US" sz="2400" b="1" u="sng" dirty="0" smtClean="0"/>
              <a:t>program</a:t>
            </a:r>
            <a:r>
              <a:rPr lang="en-US" sz="2400" b="1" dirty="0" smtClean="0"/>
              <a:t> </a:t>
            </a:r>
            <a:r>
              <a:rPr lang="en-US" sz="2400" dirty="0" smtClean="0"/>
              <a:t>is a series of interconnected </a:t>
            </a:r>
            <a:r>
              <a:rPr lang="en-US" sz="2400" dirty="0" err="1" smtClean="0"/>
              <a:t>subprogramms</a:t>
            </a:r>
            <a:r>
              <a:rPr lang="en-US" sz="2400" dirty="0" smtClean="0"/>
              <a:t> </a:t>
            </a:r>
            <a:r>
              <a:rPr lang="en-US" sz="2400" dirty="0" smtClean="0"/>
              <a:t>and activities, the management of which is coordinated to achieve the benefits and degree of control that are not available when managing them separately.</a:t>
            </a:r>
            <a:endParaRPr lang="ru-RU" sz="2400" dirty="0"/>
          </a:p>
        </p:txBody>
      </p:sp>
      <p:pic>
        <p:nvPicPr>
          <p:cNvPr id="5126" name="Picture 6" descr="http://olsson.ru/wp-content/uploads/2016/05/kollekt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433488" y="3140968"/>
            <a:ext cx="4306864" cy="30843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2627863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196752"/>
            <a:ext cx="7620000" cy="5204048"/>
          </a:xfrm>
        </p:spPr>
        <p:txBody>
          <a:bodyPr>
            <a:normAutofit/>
          </a:bodyPr>
          <a:lstStyle/>
          <a:p>
            <a:pPr marL="114300" indent="0" algn="just">
              <a:buNone/>
            </a:pPr>
            <a:r>
              <a:rPr lang="en-US" sz="2400" dirty="0" smtClean="0"/>
              <a:t>A</a:t>
            </a:r>
            <a:r>
              <a:rPr lang="en-US" sz="2400" b="1" dirty="0" smtClean="0"/>
              <a:t> </a:t>
            </a:r>
            <a:r>
              <a:rPr lang="en-US" sz="2400" b="1" u="sng" dirty="0" smtClean="0"/>
              <a:t>portfolio</a:t>
            </a:r>
            <a:r>
              <a:rPr lang="en-US" sz="2400" b="1" dirty="0" smtClean="0"/>
              <a:t> </a:t>
            </a:r>
            <a:r>
              <a:rPr lang="en-US" sz="2400" dirty="0" smtClean="0"/>
              <a:t>is a set of projects, programs and operations that are combined together with the goal of effective management to achieve strategic goals.</a:t>
            </a:r>
            <a:endParaRPr lang="ru-RU" sz="2400" dirty="0"/>
          </a:p>
        </p:txBody>
      </p:sp>
      <p:pic>
        <p:nvPicPr>
          <p:cNvPr id="6148" name="Picture 4" descr="http://www.spmrk.kz/media/k2/items/cache/8e5f062e9750688c028aaa3058da9ec4_S.jpg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 xmlns="">
                  <a14:imgLayer r:embed="rId3">
                    <a14:imgEffect>
                      <a14:sharpenSoften amount="25000"/>
                    </a14:imgEffect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814182" y="3068960"/>
            <a:ext cx="3960440" cy="2698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5748633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 smtClean="0"/>
              <a:t>Portfolio and Components Relations</a:t>
            </a:r>
            <a:endParaRPr lang="ru-RU" sz="4000" dirty="0"/>
          </a:p>
        </p:txBody>
      </p:sp>
      <p:pic>
        <p:nvPicPr>
          <p:cNvPr id="4" name="Рисунок 3" descr="Screenshot_4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4282" y="1714488"/>
            <a:ext cx="8170697" cy="4467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1620803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787208" cy="994122"/>
          </a:xfrm>
        </p:spPr>
        <p:txBody>
          <a:bodyPr/>
          <a:lstStyle/>
          <a:p>
            <a:pPr algn="ctr"/>
            <a:r>
              <a:rPr lang="en-US" sz="4000" dirty="0" smtClean="0"/>
              <a:t>Project Management Processes</a:t>
            </a:r>
            <a:endParaRPr lang="ru-RU" sz="4000" dirty="0"/>
          </a:p>
        </p:txBody>
      </p:sp>
      <p:pic>
        <p:nvPicPr>
          <p:cNvPr id="4" name="Рисунок 3" descr="Screenshot_4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0034" y="1214422"/>
            <a:ext cx="7497864" cy="50196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6677597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 smtClean="0"/>
              <a:t>Project Management Process Groups</a:t>
            </a:r>
            <a:endParaRPr lang="ru-RU" sz="4000" dirty="0"/>
          </a:p>
        </p:txBody>
      </p:sp>
      <p:pic>
        <p:nvPicPr>
          <p:cNvPr id="4" name="Рисунок 3" descr="Screenshot_43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8596" y="1714488"/>
            <a:ext cx="7734300" cy="4810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3126957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Screenshot_44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4974" y="2071678"/>
            <a:ext cx="8179848" cy="3571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7695856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908720"/>
            <a:ext cx="7620000" cy="1872208"/>
          </a:xfrm>
        </p:spPr>
        <p:txBody>
          <a:bodyPr>
            <a:normAutofit/>
          </a:bodyPr>
          <a:lstStyle/>
          <a:p>
            <a:pPr marL="114300" indent="0" algn="just">
              <a:buNone/>
            </a:pPr>
            <a:r>
              <a:rPr lang="en-US" sz="2400" dirty="0" smtClean="0"/>
              <a:t>A</a:t>
            </a:r>
            <a:r>
              <a:rPr lang="en-US" sz="2400" b="1" dirty="0" smtClean="0"/>
              <a:t> </a:t>
            </a:r>
            <a:r>
              <a:rPr lang="en-US" sz="2400" b="1" u="sng" dirty="0" smtClean="0"/>
              <a:t>project life cycle </a:t>
            </a:r>
            <a:r>
              <a:rPr lang="en-US" sz="2400" dirty="0" smtClean="0"/>
              <a:t>is a set of, as a rule, consecutive and sometimes overlapping project phases.</a:t>
            </a:r>
            <a:endParaRPr lang="ru-RU" sz="2400" dirty="0"/>
          </a:p>
        </p:txBody>
      </p:sp>
      <p:pic>
        <p:nvPicPr>
          <p:cNvPr id="4" name="Рисунок 3" descr="Screenshot_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7158" y="2214554"/>
            <a:ext cx="7897977" cy="3757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9153525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600200"/>
            <a:ext cx="7620000" cy="1468760"/>
          </a:xfrm>
        </p:spPr>
        <p:txBody>
          <a:bodyPr>
            <a:normAutofit/>
          </a:bodyPr>
          <a:lstStyle/>
          <a:p>
            <a:pPr marL="114300" indent="0" algn="just">
              <a:buNone/>
            </a:pPr>
            <a:r>
              <a:rPr lang="en-US" sz="2400" b="1" u="sng" dirty="0" smtClean="0"/>
              <a:t>Process</a:t>
            </a:r>
            <a:r>
              <a:rPr lang="en-US" sz="2400" dirty="0" smtClean="0"/>
              <a:t> - a set of interrelated actions and operations carried out to obtain a predetermined product, result or service.</a:t>
            </a:r>
          </a:p>
          <a:p>
            <a:pPr marL="114300" indent="0" algn="just">
              <a:buNone/>
            </a:pPr>
            <a:endParaRPr lang="ru-RU" sz="2400" dirty="0"/>
          </a:p>
        </p:txBody>
      </p:sp>
      <p:pic>
        <p:nvPicPr>
          <p:cNvPr id="12292" name="Picture 4" descr="http://www.cleverics.ru/images/problem-management-process-informed-choice_pic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987824" y="3212976"/>
            <a:ext cx="4837187" cy="28974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1715271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785786" y="571480"/>
            <a:ext cx="6858048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chemeClr val="bg2">
                    <a:lumMod val="75000"/>
                  </a:schemeClr>
                </a:solidFill>
                <a:latin typeface="+mn-lt"/>
              </a:rPr>
              <a:t>5 groups of processes</a:t>
            </a:r>
            <a:r>
              <a:rPr lang="en-US" sz="2800" dirty="0" smtClean="0">
                <a:latin typeface="+mn-lt"/>
              </a:rPr>
              <a:t>: initiation, planning, execution, monitoring and control, project closure.</a:t>
            </a:r>
            <a:endParaRPr lang="ru-RU" sz="2800" dirty="0" smtClean="0">
              <a:latin typeface="+mn-lt"/>
            </a:endParaRPr>
          </a:p>
          <a:p>
            <a:endParaRPr lang="en-US" sz="2800" dirty="0" smtClean="0">
              <a:latin typeface="+mn-lt"/>
            </a:endParaRPr>
          </a:p>
          <a:p>
            <a:r>
              <a:rPr lang="en-US" sz="2800" b="1" dirty="0" smtClean="0">
                <a:solidFill>
                  <a:schemeClr val="bg2">
                    <a:lumMod val="75000"/>
                  </a:schemeClr>
                </a:solidFill>
                <a:latin typeface="+mn-lt"/>
              </a:rPr>
              <a:t>10 areas of knowledge</a:t>
            </a:r>
            <a:r>
              <a:rPr lang="en-US" sz="2800" dirty="0" smtClean="0">
                <a:solidFill>
                  <a:schemeClr val="bg2">
                    <a:lumMod val="75000"/>
                  </a:schemeClr>
                </a:solidFill>
                <a:latin typeface="+mn-lt"/>
              </a:rPr>
              <a:t>:</a:t>
            </a:r>
            <a:r>
              <a:rPr lang="en-US" sz="2800" dirty="0" smtClean="0">
                <a:latin typeface="+mn-lt"/>
              </a:rPr>
              <a:t> management of integration, content, timing, cost, quality, human resources, communication, risk, procurement, project stakeholders.</a:t>
            </a:r>
            <a:endParaRPr lang="ru-RU" sz="2800" dirty="0" smtClean="0">
              <a:latin typeface="+mn-lt"/>
            </a:endParaRPr>
          </a:p>
          <a:p>
            <a:endParaRPr lang="en-US" sz="2800" dirty="0" smtClean="0">
              <a:latin typeface="+mn-lt"/>
            </a:endParaRPr>
          </a:p>
          <a:p>
            <a:r>
              <a:rPr lang="en-US" sz="2800" b="1" dirty="0" smtClean="0">
                <a:solidFill>
                  <a:schemeClr val="bg2">
                    <a:lumMod val="75000"/>
                  </a:schemeClr>
                </a:solidFill>
                <a:latin typeface="+mn-lt"/>
              </a:rPr>
              <a:t>47</a:t>
            </a:r>
            <a:r>
              <a:rPr lang="en-US" sz="2800" dirty="0" smtClean="0">
                <a:latin typeface="+mn-lt"/>
              </a:rPr>
              <a:t> project management </a:t>
            </a:r>
            <a:r>
              <a:rPr lang="en-US" sz="2800" b="1" dirty="0" smtClean="0">
                <a:solidFill>
                  <a:schemeClr val="bg2">
                    <a:lumMod val="75000"/>
                  </a:schemeClr>
                </a:solidFill>
                <a:latin typeface="+mn-lt"/>
              </a:rPr>
              <a:t>processes</a:t>
            </a:r>
            <a:r>
              <a:rPr lang="en-US" sz="2800" dirty="0" smtClean="0">
                <a:latin typeface="+mn-lt"/>
              </a:rPr>
              <a:t>.</a:t>
            </a:r>
            <a:endParaRPr lang="ru-RU" sz="28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3848991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Screenshot_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7158" y="1357298"/>
            <a:ext cx="8077353" cy="44291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5435532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Screenshot_3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4282" y="1071546"/>
            <a:ext cx="8215370" cy="49615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547521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500034" y="500042"/>
            <a:ext cx="7786742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>
                <a:latin typeface="+mn-lt"/>
              </a:rPr>
              <a:t>The </a:t>
            </a:r>
            <a:r>
              <a:rPr lang="en-US" sz="3600" b="1" u="sng" dirty="0" smtClean="0">
                <a:solidFill>
                  <a:srgbClr val="FF0000"/>
                </a:solidFill>
                <a:latin typeface="+mn-lt"/>
              </a:rPr>
              <a:t>Develop Project Charter </a:t>
            </a:r>
            <a:r>
              <a:rPr lang="en-US" sz="3600" dirty="0" smtClean="0">
                <a:latin typeface="+mn-lt"/>
              </a:rPr>
              <a:t>is the process of developing a document that formally authorizes a project and gives the project manager the authority to use the organization’s resources for project operations.</a:t>
            </a:r>
            <a:endParaRPr lang="ru-RU" sz="36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3180718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57158" y="428604"/>
            <a:ext cx="8072494" cy="53860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u="sng" dirty="0" smtClean="0">
                <a:solidFill>
                  <a:schemeClr val="bg2">
                    <a:lumMod val="75000"/>
                  </a:schemeClr>
                </a:solidFill>
                <a:latin typeface="+mn-lt"/>
              </a:rPr>
              <a:t>The project charter documents:</a:t>
            </a:r>
          </a:p>
          <a:p>
            <a:r>
              <a:rPr lang="en-US" sz="2400" dirty="0" smtClean="0">
                <a:latin typeface="+mn-lt"/>
              </a:rPr>
              <a:t>- appointment or justification of the project;</a:t>
            </a:r>
          </a:p>
          <a:p>
            <a:r>
              <a:rPr lang="en-US" sz="2400" dirty="0" smtClean="0">
                <a:latin typeface="+mn-lt"/>
              </a:rPr>
              <a:t>- measurable project objectives and relevant success criteria;</a:t>
            </a:r>
          </a:p>
          <a:p>
            <a:r>
              <a:rPr lang="en-US" sz="2400" dirty="0" smtClean="0">
                <a:latin typeface="+mn-lt"/>
              </a:rPr>
              <a:t>- high level requirements and risks;</a:t>
            </a:r>
          </a:p>
          <a:p>
            <a:r>
              <a:rPr lang="en-US" sz="2400" dirty="0" smtClean="0">
                <a:latin typeface="+mn-lt"/>
              </a:rPr>
              <a:t>- high-level project description;</a:t>
            </a:r>
          </a:p>
          <a:p>
            <a:r>
              <a:rPr lang="en-US" sz="2400" dirty="0" smtClean="0">
                <a:latin typeface="+mn-lt"/>
              </a:rPr>
              <a:t>- free schedule of control events;</a:t>
            </a:r>
          </a:p>
          <a:p>
            <a:r>
              <a:rPr lang="en-US" sz="2400" dirty="0" smtClean="0">
                <a:latin typeface="+mn-lt"/>
              </a:rPr>
              <a:t>- free budget;</a:t>
            </a:r>
          </a:p>
          <a:p>
            <a:r>
              <a:rPr lang="en-US" sz="2400" dirty="0" smtClean="0">
                <a:latin typeface="+mn-lt"/>
              </a:rPr>
              <a:t>- project approval requirements (which is a success of the project, who decides that the project was successful, and who signs the project).</a:t>
            </a:r>
          </a:p>
          <a:p>
            <a:r>
              <a:rPr lang="en-US" sz="2400" dirty="0" smtClean="0">
                <a:latin typeface="+mn-lt"/>
              </a:rPr>
              <a:t>- appointed project manager, level of responsibility and authority;</a:t>
            </a:r>
          </a:p>
          <a:p>
            <a:r>
              <a:rPr lang="en-US" sz="2400" dirty="0" smtClean="0">
                <a:latin typeface="+mn-lt"/>
              </a:rPr>
              <a:t>- the name and authority of the sponsor or other person approving the project charter.</a:t>
            </a:r>
            <a:endParaRPr lang="ru-RU" sz="24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5749565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Screenshot_4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0034" y="928670"/>
            <a:ext cx="7932532" cy="50816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7564398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57158" y="357166"/>
            <a:ext cx="7929618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latin typeface="+mn-lt"/>
              </a:rPr>
              <a:t>A </a:t>
            </a:r>
            <a:r>
              <a:rPr lang="en-US" sz="3200" b="1" dirty="0" smtClean="0">
                <a:solidFill>
                  <a:srgbClr val="FF0000"/>
                </a:solidFill>
                <a:latin typeface="+mn-lt"/>
              </a:rPr>
              <a:t>constraint</a:t>
            </a:r>
            <a:r>
              <a:rPr lang="en-US" sz="3200" dirty="0" smtClean="0">
                <a:latin typeface="+mn-lt"/>
              </a:rPr>
              <a:t> is a limiting factor affecting the progress of a project’s execution or process. The constraint describes certain external or internal boundaries or restrictions related to the content of the project.</a:t>
            </a:r>
          </a:p>
          <a:p>
            <a:endParaRPr lang="en-US" sz="3200" dirty="0" smtClean="0">
              <a:latin typeface="+mn-lt"/>
            </a:endParaRPr>
          </a:p>
          <a:p>
            <a:r>
              <a:rPr lang="en-US" sz="3200" b="1" dirty="0" smtClean="0">
                <a:solidFill>
                  <a:srgbClr val="FF0000"/>
                </a:solidFill>
                <a:latin typeface="+mn-lt"/>
              </a:rPr>
              <a:t>Assumptions</a:t>
            </a:r>
            <a:r>
              <a:rPr lang="en-US" sz="3200" dirty="0" smtClean="0">
                <a:latin typeface="+mn-lt"/>
              </a:rPr>
              <a:t> are factors that are considered to be true, real, or defined for planning purposes without providing evidence or demonstration.</a:t>
            </a:r>
            <a:endParaRPr lang="ru-RU" sz="32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5978704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3042" name="TextBox 7"/>
          <p:cNvSpPr txBox="1">
            <a:spLocks noChangeArrowheads="1"/>
          </p:cNvSpPr>
          <p:nvPr/>
        </p:nvSpPr>
        <p:spPr bwMode="auto">
          <a:xfrm>
            <a:off x="539552" y="1643063"/>
            <a:ext cx="7675761" cy="17543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/>
            <a:endParaRPr lang="en-US" altLang="ru-RU" sz="3600" dirty="0"/>
          </a:p>
          <a:p>
            <a:pPr algn="ctr" eaLnBrk="1" hangingPunct="1"/>
            <a:endParaRPr lang="en-US" altLang="ru-RU" sz="3600" dirty="0"/>
          </a:p>
          <a:p>
            <a:pPr algn="ctr" eaLnBrk="1" hangingPunct="1"/>
            <a:r>
              <a:rPr lang="en-US" altLang="ru-RU" sz="3600" i="1" dirty="0" smtClean="0"/>
              <a:t>THANKS FOR ATTENTION!!!</a:t>
            </a:r>
            <a:endParaRPr lang="ru-RU" altLang="ru-RU" sz="3600" i="1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оседство">
  <a:themeElements>
    <a:clrScheme name="Базовая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629DD1"/>
      </a:accent1>
      <a:accent2>
        <a:srgbClr val="297FD5"/>
      </a:accent2>
      <a:accent3>
        <a:srgbClr val="7F8FA9"/>
      </a:accent3>
      <a:accent4>
        <a:srgbClr val="4A66AC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Стандартная">
      <a:maj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明朝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оседство">
      <a:fillStyleLst>
        <a:solidFill>
          <a:schemeClr val="phClr"/>
        </a:solidFill>
        <a:solidFill>
          <a:schemeClr val="phClr">
            <a:tint val="55000"/>
          </a:schemeClr>
        </a:solidFill>
        <a:solidFill>
          <a:schemeClr val="phClr"/>
        </a:soli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algn="bl" rotWithShape="0">
              <a:srgbClr val="000000">
                <a:alpha val="60000"/>
              </a:srgbClr>
            </a:outerShdw>
          </a:effectLst>
        </a:effectStyle>
        <a:effectStyle>
          <a:effectLst/>
          <a:scene3d>
            <a:camera prst="orthographicFront">
              <a:rot lat="0" lon="0" rev="0"/>
            </a:camera>
            <a:lightRig rig="brightRoom" dir="tl">
              <a:rot lat="0" lon="0" rev="1800000"/>
            </a:lightRig>
          </a:scene3d>
          <a:sp3d contourW="10160" prstMaterial="dkEdge">
            <a:bevelT w="38100" h="50800" prst="angle"/>
            <a:contourClr>
              <a:schemeClr val="phClr">
                <a:shade val="4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</a:schemeClr>
            </a:gs>
            <a:gs pos="75000">
              <a:schemeClr val="phClr">
                <a:shade val="100000"/>
                <a:satMod val="115000"/>
              </a:schemeClr>
            </a:gs>
            <a:gs pos="100000">
              <a:schemeClr val="phClr">
                <a:shade val="70000"/>
                <a:satMod val="130000"/>
              </a:schemeClr>
            </a:gs>
          </a:gsLst>
          <a:path path="circle">
            <a:fillToRect l="20000" t="50000" r="100000" b="5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7000"/>
              </a:schemeClr>
              <a:schemeClr val="phClr">
                <a:shade val="96000"/>
              </a:schemeClr>
            </a:duotone>
          </a:blip>
          <a:tile tx="0" ty="0" sx="32000" sy="32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Adjacency</Template>
  <TotalTime>923</TotalTime>
  <Words>414</Words>
  <Application>Microsoft Office PowerPoint</Application>
  <PresentationFormat>Экран (4:3)</PresentationFormat>
  <Paragraphs>38</Paragraphs>
  <Slides>19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19</vt:i4>
      </vt:variant>
    </vt:vector>
  </HeadingPairs>
  <TitlesOfParts>
    <vt:vector size="20" baseType="lpstr">
      <vt:lpstr>Соседство</vt:lpstr>
      <vt:lpstr>Слайд 1</vt:lpstr>
      <vt:lpstr>What is a project?</vt:lpstr>
      <vt:lpstr>Project management?</vt:lpstr>
      <vt:lpstr>Слайд 4</vt:lpstr>
      <vt:lpstr>Слайд 5</vt:lpstr>
      <vt:lpstr>Portfolio and Components Relations</vt:lpstr>
      <vt:lpstr>Project Management Processes</vt:lpstr>
      <vt:lpstr>Project Management Process Groups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</vt:vector>
  </TitlesOfParts>
  <Company>УрГУ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Инновационный менеджмент</dc:title>
  <dc:creator>Зенченко</dc:creator>
  <cp:lastModifiedBy>User</cp:lastModifiedBy>
  <cp:revision>105</cp:revision>
  <dcterms:created xsi:type="dcterms:W3CDTF">2007-11-15T08:43:14Z</dcterms:created>
  <dcterms:modified xsi:type="dcterms:W3CDTF">2020-11-18T05:52:19Z</dcterms:modified>
</cp:coreProperties>
</file>